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67" r:id="rId2"/>
    <p:sldId id="270" r:id="rId3"/>
    <p:sldId id="271" r:id="rId4"/>
    <p:sldId id="269" r:id="rId5"/>
    <p:sldId id="268" r:id="rId6"/>
    <p:sldId id="266" r:id="rId7"/>
    <p:sldId id="277" r:id="rId8"/>
    <p:sldId id="274" r:id="rId9"/>
    <p:sldId id="280" r:id="rId10"/>
    <p:sldId id="272" r:id="rId11"/>
    <p:sldId id="273" r:id="rId12"/>
    <p:sldId id="275" r:id="rId13"/>
    <p:sldId id="276" r:id="rId14"/>
    <p:sldId id="278" r:id="rId15"/>
    <p:sldId id="256" r:id="rId16"/>
    <p:sldId id="257" r:id="rId17"/>
    <p:sldId id="259" r:id="rId18"/>
    <p:sldId id="258" r:id="rId19"/>
    <p:sldId id="260" r:id="rId20"/>
    <p:sldId id="261" r:id="rId21"/>
    <p:sldId id="262" r:id="rId22"/>
    <p:sldId id="263" r:id="rId23"/>
    <p:sldId id="265" r:id="rId24"/>
    <p:sldId id="264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32"/>
    <p:restoredTop sz="94674"/>
  </p:normalViewPr>
  <p:slideViewPr>
    <p:cSldViewPr snapToGrid="0" snapToObjects="1">
      <p:cViewPr varScale="1">
        <p:scale>
          <a:sx n="145" d="100"/>
          <a:sy n="145" d="100"/>
        </p:scale>
        <p:origin x="14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78106-ECE1-B84F-9FFD-523228715DF3}" type="datetimeFigureOut">
              <a:rPr lang="en-US" smtClean="0"/>
              <a:t>6/1/20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4EE81-FB98-8349-AD24-6437D2E9B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7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main points: </a:t>
            </a:r>
          </a:p>
          <a:p>
            <a:pPr marL="228600" indent="-228600">
              <a:buAutoNum type="arabicPeriod"/>
            </a:pPr>
            <a:r>
              <a:rPr lang="en-US" dirty="0"/>
              <a:t>Distinctive Culture</a:t>
            </a:r>
          </a:p>
          <a:p>
            <a:pPr marL="228600" indent="-228600">
              <a:buAutoNum type="arabicPeriod"/>
            </a:pPr>
            <a:r>
              <a:rPr lang="en-US" dirty="0"/>
              <a:t>Lessons for younger grades </a:t>
            </a:r>
          </a:p>
          <a:p>
            <a:pPr marL="228600" indent="-228600">
              <a:buAutoNum type="arabicPeriod"/>
            </a:pPr>
            <a:r>
              <a:rPr lang="en-US" dirty="0"/>
              <a:t>Lessons for high school (and beyond!)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4EE81-FB98-8349-AD24-6437D2E9BC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6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hyperlink" Target="https://www.youtube.com/watch?v=bvUUgNFYVN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image" Target="../media/image2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hyperlink" Target="https://www.youtube.com/watch?v=EiUDFfkF6vo&amp;list=PLVRgfF7YdV6G49tQsEJQO21ptVWpgAnhI&amp;index=9&amp;t=0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eXI7lSG_9U8&amp;list=PLVRgfF7YdV6G49tQsEJQO21ptVWpgAnhI&amp;index=7&amp;t=0s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marianathecellist@gmail.com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sciway.net/fact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INLoxvNjFiA&amp;feature=youtu.b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www.youtube.com/watch?v=3NXC4Q_4JV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esame" TargetMode="External"/><Relationship Id="rId2" Type="http://schemas.openxmlformats.org/officeDocument/2006/relationships/hyperlink" Target="https://en.wikipedia.org/wiki/Her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735E0F-57F3-D144-8F9A-6B04503DE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7428391" cy="2971051"/>
          </a:xfrm>
        </p:spPr>
        <p:txBody>
          <a:bodyPr/>
          <a:lstStyle/>
          <a:p>
            <a:r>
              <a:rPr lang="en-US" dirty="0"/>
              <a:t>Gullah Culture and the Music of Lowcountry South Carolina &amp; Georgia Sea Islands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EB3851B-D64E-C24B-AAE5-32164748B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78128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Mariana Mathewson</a:t>
            </a:r>
          </a:p>
          <a:p>
            <a:r>
              <a:rPr lang="en-US" dirty="0"/>
              <a:t>World Music Pedagogy</a:t>
            </a:r>
          </a:p>
          <a:p>
            <a:r>
              <a:rPr lang="en-US" dirty="0"/>
              <a:t>June 1</a:t>
            </a:r>
            <a:r>
              <a:rPr lang="en-US" baseline="30000" dirty="0"/>
              <a:t>st</a:t>
            </a:r>
            <a:r>
              <a:rPr lang="en-US" dirty="0"/>
              <a:t>,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0B9B18-8697-7B45-ACAD-6E40D589E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734" y="1127261"/>
            <a:ext cx="3655755" cy="2776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E518FE-08CE-644A-ABCC-9C3366B53353}"/>
              </a:ext>
            </a:extLst>
          </p:cNvPr>
          <p:cNvSpPr txBox="1"/>
          <p:nvPr/>
        </p:nvSpPr>
        <p:spPr>
          <a:xfrm>
            <a:off x="8155734" y="4009292"/>
            <a:ext cx="3655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“Island Life” By Saundra Renee Smith</a:t>
            </a:r>
          </a:p>
        </p:txBody>
      </p:sp>
    </p:spTree>
    <p:extLst>
      <p:ext uri="{BB962C8B-B14F-4D97-AF65-F5344CB8AC3E}">
        <p14:creationId xmlns:p14="http://schemas.microsoft.com/office/powerpoint/2010/main" val="1027611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18A40-5963-5448-A94F-427308BC5C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72750" cy="969963"/>
          </a:xfrm>
        </p:spPr>
        <p:txBody>
          <a:bodyPr/>
          <a:lstStyle/>
          <a:p>
            <a:r>
              <a:rPr lang="en-US" dirty="0"/>
              <a:t>Gullah Visual 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71079C-4D7C-B34B-A68F-73E712530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7" y="969963"/>
            <a:ext cx="3846476" cy="3771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2C9BD-0F62-B245-946B-3A86F998A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410" y="779983"/>
            <a:ext cx="3831520" cy="286684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6F49AC1-359A-E348-84C3-4B1E91845D78}"/>
              </a:ext>
            </a:extLst>
          </p:cNvPr>
          <p:cNvSpPr txBox="1">
            <a:spLocks/>
          </p:cNvSpPr>
          <p:nvPr/>
        </p:nvSpPr>
        <p:spPr>
          <a:xfrm>
            <a:off x="4319559" y="3849168"/>
            <a:ext cx="3524822" cy="128124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200" i="1" dirty="0"/>
              <a:t>“Sweetgrass Carriers” </a:t>
            </a:r>
            <a:r>
              <a:rPr lang="en-US" sz="1200" dirty="0"/>
              <a:t>by Jonathan Green</a:t>
            </a:r>
            <a:endParaRPr lang="en-US" sz="12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28B79-EBB7-D747-9BBC-F8B94E02CC1B}"/>
              </a:ext>
            </a:extLst>
          </p:cNvPr>
          <p:cNvSpPr txBox="1"/>
          <p:nvPr/>
        </p:nvSpPr>
        <p:spPr>
          <a:xfrm>
            <a:off x="135467" y="4859867"/>
            <a:ext cx="384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Artist: Diane Britton Dunham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E0783-AF6E-4149-9889-B2BA0A9F0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7" y="5347733"/>
            <a:ext cx="2064118" cy="14201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5AFB0A-B3A1-CE45-A476-FC1A15711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516" y="4741333"/>
            <a:ext cx="3331699" cy="1998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B6B76B-7790-A144-A1E1-4F46D6833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5792" y="1273870"/>
            <a:ext cx="3748164" cy="37699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9713F3-2C9B-354B-A44A-4A94214E8137}"/>
              </a:ext>
            </a:extLst>
          </p:cNvPr>
          <p:cNvSpPr txBox="1"/>
          <p:nvPr/>
        </p:nvSpPr>
        <p:spPr>
          <a:xfrm>
            <a:off x="8160788" y="5090699"/>
            <a:ext cx="3846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“The Reception” </a:t>
            </a:r>
            <a:r>
              <a:rPr lang="en-US" sz="1200" b="1" dirty="0"/>
              <a:t>by Jonathan Green</a:t>
            </a:r>
          </a:p>
        </p:txBody>
      </p:sp>
    </p:spTree>
    <p:extLst>
      <p:ext uri="{BB962C8B-B14F-4D97-AF65-F5344CB8AC3E}">
        <p14:creationId xmlns:p14="http://schemas.microsoft.com/office/powerpoint/2010/main" val="1057656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826F-5668-2B48-B7CC-907EBFA79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Gullah FOOD!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E75FE-2105-0041-BBDA-86EFFD111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488" y="734023"/>
            <a:ext cx="7072221" cy="72411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Dr. Howard Conyers, in collaboration with NOURISH and PBS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1C3924-F65E-A947-AEAA-06698964D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531" y="2390738"/>
            <a:ext cx="2743201" cy="2059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6B9F8-06A9-BD47-A300-2BFCEB4F0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532" y="4712960"/>
            <a:ext cx="2743201" cy="18409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E3A4F-CDDA-234C-83F2-A84600282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379" y="3246219"/>
            <a:ext cx="4282937" cy="2322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A1CE4D-AF2E-7045-8B36-87746E130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1222" y="2286068"/>
            <a:ext cx="2200182" cy="1558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B45A4-E754-1642-B8E6-A315F57F0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817" y="3917499"/>
            <a:ext cx="3958811" cy="27711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01D5AB-739B-D343-9DA4-8B60338AA069}"/>
              </a:ext>
            </a:extLst>
          </p:cNvPr>
          <p:cNvSpPr txBox="1"/>
          <p:nvPr/>
        </p:nvSpPr>
        <p:spPr>
          <a:xfrm>
            <a:off x="441816" y="2286067"/>
            <a:ext cx="197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Seafood Stew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3FA15A-E643-FA46-976B-402CD03B3C41}"/>
              </a:ext>
            </a:extLst>
          </p:cNvPr>
          <p:cNvSpPr txBox="1"/>
          <p:nvPr/>
        </p:nvSpPr>
        <p:spPr>
          <a:xfrm>
            <a:off x="7162801" y="6068667"/>
            <a:ext cx="226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Right: Okra Soup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9A5CCD-F832-174C-B8FA-EC0FA6C6FB32}"/>
              </a:ext>
            </a:extLst>
          </p:cNvPr>
          <p:cNvSpPr txBox="1"/>
          <p:nvPr/>
        </p:nvSpPr>
        <p:spPr>
          <a:xfrm>
            <a:off x="10104179" y="1905513"/>
            <a:ext cx="1277819" cy="380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Red Rice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8800EB-A7D9-EB4A-98BB-DA98623BF3A0}"/>
              </a:ext>
            </a:extLst>
          </p:cNvPr>
          <p:cNvSpPr txBox="1"/>
          <p:nvPr/>
        </p:nvSpPr>
        <p:spPr>
          <a:xfrm>
            <a:off x="405149" y="3271168"/>
            <a:ext cx="197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Charlotte Jenkins, Gullah Cuisine chef-owner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7971E9-1701-FA47-912F-7FC44BCC1406}"/>
              </a:ext>
            </a:extLst>
          </p:cNvPr>
          <p:cNvSpPr txBox="1"/>
          <p:nvPr/>
        </p:nvSpPr>
        <p:spPr>
          <a:xfrm>
            <a:off x="4846488" y="2745993"/>
            <a:ext cx="428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Tomato and Crab Gravy over Grits</a:t>
            </a:r>
          </a:p>
        </p:txBody>
      </p:sp>
    </p:spTree>
    <p:extLst>
      <p:ext uri="{BB962C8B-B14F-4D97-AF65-F5344CB8AC3E}">
        <p14:creationId xmlns:p14="http://schemas.microsoft.com/office/powerpoint/2010/main" val="3564752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9EDC57-F071-C54B-882C-675030638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Gullah/</a:t>
            </a:r>
            <a:r>
              <a:rPr lang="en-US" dirty="0" err="1"/>
              <a:t>Geechee</a:t>
            </a:r>
            <a:r>
              <a:rPr lang="en-US" dirty="0"/>
              <a:t> Music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0F16A1-C48A-4240-9295-0EE5A7E15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“Little Johnny Brown”, “</a:t>
            </a:r>
            <a:r>
              <a:rPr lang="en-US" dirty="0" err="1"/>
              <a:t>Talkin</a:t>
            </a:r>
            <a:r>
              <a:rPr lang="en-US" dirty="0"/>
              <a:t>’ Bout a Good Time”, “That’s Alright”</a:t>
            </a:r>
          </a:p>
        </p:txBody>
      </p:sp>
    </p:spTree>
    <p:extLst>
      <p:ext uri="{BB962C8B-B14F-4D97-AF65-F5344CB8AC3E}">
        <p14:creationId xmlns:p14="http://schemas.microsoft.com/office/powerpoint/2010/main" val="3293536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141213-0E6B-D047-BF7C-AF72F29BC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Play: “Little Johnny Brown”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0C20C3-8AEB-294A-A200-E0127458B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Listen to the recording a few times and practice the refrain as a group. </a:t>
            </a:r>
          </a:p>
          <a:p>
            <a:pPr>
              <a:buFont typeface="+mj-lt"/>
              <a:buAutoNum type="arabicPeriod"/>
            </a:pPr>
            <a:r>
              <a:rPr lang="en-US" dirty="0"/>
              <a:t>Make a circle in the middle of the room. </a:t>
            </a:r>
          </a:p>
          <a:p>
            <a:pPr>
              <a:buFont typeface="+mj-lt"/>
              <a:buAutoNum type="arabicPeriod"/>
            </a:pPr>
            <a:r>
              <a:rPr lang="en-US" dirty="0"/>
              <a:t>Player One stands in the middle of the circle. Player has to follow the circle’s instructions. </a:t>
            </a:r>
          </a:p>
          <a:p>
            <a:pPr>
              <a:buFont typeface="+mj-lt"/>
              <a:buAutoNum type="arabicPeriod"/>
            </a:pPr>
            <a:r>
              <a:rPr lang="en-US" dirty="0"/>
              <a:t>Lead Voice will sing the instructions, and group voices will sing “Johnny Brown” response</a:t>
            </a:r>
          </a:p>
          <a:p>
            <a:pPr>
              <a:buFont typeface="+mj-lt"/>
              <a:buAutoNum type="arabicPeriod"/>
            </a:pPr>
            <a:r>
              <a:rPr lang="en-US" dirty="0"/>
              <a:t>Instructions Go Like this: 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Lead + Group Little Johnny Brown, Lay that Comfort down (x’s 2) 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Lead begins giving instructions </a:t>
            </a:r>
          </a:p>
          <a:p>
            <a:pPr lvl="1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Little Johnny Brown">
            <a:hlinkClick r:id="" action="ppaction://media"/>
            <a:extLst>
              <a:ext uri="{FF2B5EF4-FFF2-40B4-BE49-F238E27FC236}">
                <a16:creationId xmlns:a16="http://schemas.microsoft.com/office/drawing/2014/main" id="{FD669FA2-7021-DA49-896A-269556C31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5811" y="2842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B166D9-DE80-094D-9C95-21DEB2589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Play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A8DDC5-F655-D945-BA0F-A354DA24AE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713" y="1913467"/>
            <a:ext cx="3494194" cy="49445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LEAD VOICE:</a:t>
            </a:r>
          </a:p>
          <a:p>
            <a:r>
              <a:rPr lang="en-US" dirty="0"/>
              <a:t>Fold one corner, </a:t>
            </a:r>
          </a:p>
          <a:p>
            <a:r>
              <a:rPr lang="en-US" dirty="0"/>
              <a:t>Fold another corner</a:t>
            </a:r>
          </a:p>
          <a:p>
            <a:r>
              <a:rPr lang="en-US" dirty="0"/>
              <a:t>Fold another corner </a:t>
            </a:r>
          </a:p>
          <a:p>
            <a:r>
              <a:rPr lang="en-US" dirty="0"/>
              <a:t>Fold another corner </a:t>
            </a:r>
          </a:p>
          <a:p>
            <a:r>
              <a:rPr lang="en-US" dirty="0"/>
              <a:t>Take it to your buddy, </a:t>
            </a:r>
          </a:p>
          <a:p>
            <a:r>
              <a:rPr lang="en-US" dirty="0"/>
              <a:t>Take it to your buddy </a:t>
            </a:r>
          </a:p>
          <a:p>
            <a:r>
              <a:rPr lang="en-US" dirty="0"/>
              <a:t>Show them your motion </a:t>
            </a:r>
          </a:p>
          <a:p>
            <a:r>
              <a:rPr lang="en-US" dirty="0"/>
              <a:t>Show them your motion </a:t>
            </a:r>
          </a:p>
          <a:p>
            <a:r>
              <a:rPr lang="en-US" dirty="0"/>
              <a:t>Lope like a buzzard </a:t>
            </a:r>
          </a:p>
          <a:p>
            <a:r>
              <a:rPr lang="en-US" dirty="0"/>
              <a:t>Lope like a buzzard </a:t>
            </a:r>
          </a:p>
          <a:p>
            <a:r>
              <a:rPr lang="en-US" dirty="0"/>
              <a:t>Give it to your buddy, </a:t>
            </a:r>
          </a:p>
          <a:p>
            <a:r>
              <a:rPr lang="en-US" dirty="0"/>
              <a:t>Give it to your buddy</a:t>
            </a:r>
          </a:p>
          <a:p>
            <a:r>
              <a:rPr lang="en-US" dirty="0"/>
              <a:t>Give it to your buddy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9A3D54-DB96-564A-AC66-7509F8087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2908" y="2222287"/>
            <a:ext cx="2562026" cy="4466380"/>
          </a:xfrm>
        </p:spPr>
        <p:txBody>
          <a:bodyPr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GROUP VOICE: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Always repeat: “Johnny Brown”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97CCD2-D78B-1346-852C-6227A4A00094}"/>
              </a:ext>
            </a:extLst>
          </p:cNvPr>
          <p:cNvSpPr txBox="1"/>
          <p:nvPr/>
        </p:nvSpPr>
        <p:spPr>
          <a:xfrm>
            <a:off x="7863840" y="2404872"/>
            <a:ext cx="39136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Player folds one corner of handkerchief to middle</a:t>
            </a:r>
          </a:p>
          <a:p>
            <a:r>
              <a:rPr lang="en-US" sz="1200" dirty="0"/>
              <a:t>Repeat</a:t>
            </a:r>
          </a:p>
          <a:p>
            <a:r>
              <a:rPr lang="en-US" sz="1200" dirty="0"/>
              <a:t>Repeat</a:t>
            </a:r>
          </a:p>
          <a:p>
            <a:r>
              <a:rPr lang="en-US" sz="1200" dirty="0"/>
              <a:t>Repeat until all 4 corners are folded down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Player takes folded handkerchief and takes it to another player in the circle 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Player busts a sick dance move (“their motion”)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Player leads the circle  in buzzard motion 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Player then returns to their original spot in the circle and the player with the handkerchief is the new player one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8412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750182-CD54-6C41-B1DE-28E48A867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Attentive Listening: “Talking Bout a Good Time”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4A704E-C5F3-E249-BD3A-A481502BD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Guiding Questions</a:t>
            </a:r>
          </a:p>
          <a:p>
            <a:r>
              <a:rPr lang="en-US" dirty="0"/>
              <a:t>Are there any instruments in this song? </a:t>
            </a:r>
          </a:p>
          <a:p>
            <a:r>
              <a:rPr lang="en-US" dirty="0"/>
              <a:t>Listen to the lyrics. What words are repeated? </a:t>
            </a:r>
          </a:p>
          <a:p>
            <a:r>
              <a:rPr lang="en-US" dirty="0"/>
              <a:t>What kinds of sounds are driving the rhythm? </a:t>
            </a:r>
          </a:p>
          <a:p>
            <a:r>
              <a:rPr lang="en-US" dirty="0"/>
              <a:t>(Older students) What words are emphasized or seem important? </a:t>
            </a:r>
          </a:p>
          <a:p>
            <a:r>
              <a:rPr lang="en-US" dirty="0"/>
              <a:t>(Older students) how many layers of rhythm are in this piece?</a:t>
            </a:r>
          </a:p>
          <a:p>
            <a:endParaRPr lang="en-US" dirty="0"/>
          </a:p>
        </p:txBody>
      </p:sp>
      <p:pic>
        <p:nvPicPr>
          <p:cNvPr id="6" name="Talking 'Bout a Good Time Clip- 4_28_20, 9.55 PM">
            <a:hlinkClick r:id="" action="ppaction://media"/>
            <a:extLst>
              <a:ext uri="{FF2B5EF4-FFF2-40B4-BE49-F238E27FC236}">
                <a16:creationId xmlns:a16="http://schemas.microsoft.com/office/drawing/2014/main" id="{3D2A12AF-6C79-EC4D-BD85-BC81752D9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8519" y="18158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1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D108F-0F11-904D-9DBB-6CAFAE183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Engaged Listening: “Talking ‘Bout a Good Time”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EC4F8-FF47-B94A-A1C1-644C047FE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1262785"/>
          </a:xfrm>
        </p:spPr>
        <p:txBody>
          <a:bodyPr/>
          <a:lstStyle/>
          <a:p>
            <a:r>
              <a:rPr lang="en-US" dirty="0"/>
              <a:t>Intro of Clip (4 bars) pat your lap on beats 1 &amp; 3</a:t>
            </a:r>
          </a:p>
          <a:p>
            <a:r>
              <a:rPr lang="en-US" dirty="0"/>
              <a:t>Rest of Clip Clap the following rhythm: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CBF47-ED49-744E-BAEA-3DCDE31C5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99" y="3333510"/>
            <a:ext cx="11557000" cy="3365500"/>
          </a:xfrm>
          <a:prstGeom prst="rect">
            <a:avLst/>
          </a:prstGeom>
        </p:spPr>
      </p:pic>
      <p:pic>
        <p:nvPicPr>
          <p:cNvPr id="6" name="Talking 'Bout a Good Time Clip- 4_28_20, 9.55 PM">
            <a:hlinkClick r:id="" action="ppaction://media"/>
            <a:extLst>
              <a:ext uri="{FF2B5EF4-FFF2-40B4-BE49-F238E27FC236}">
                <a16:creationId xmlns:a16="http://schemas.microsoft.com/office/drawing/2014/main" id="{9792287E-30FD-BB45-8CCF-B9CCBA845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161" y="15586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2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8F84BD-4F48-0A44-AC03-FF0D794D0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Alright (Since I know I got a seat up in the Kingdom)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E37F52-A6EA-A643-9A1B-9130071401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56000" y="1878496"/>
            <a:ext cx="4880300" cy="2703029"/>
          </a:xfrm>
        </p:spPr>
        <p:txBody>
          <a:bodyPr/>
          <a:lstStyle/>
          <a:p>
            <a:r>
              <a:rPr lang="en-US" dirty="0"/>
              <a:t>John’s Island, South Carolina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F63E8F-FB3D-8547-BA02-CBB23820B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001" y="2276945"/>
            <a:ext cx="4011730" cy="232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16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EE37A-312E-B94B-A5CE-EB13C377B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Attentive Listening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EA9C3-7F77-F64C-8789-17EEF3465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024" y="2305879"/>
            <a:ext cx="4932854" cy="874644"/>
          </a:xfrm>
        </p:spPr>
        <p:txBody>
          <a:bodyPr>
            <a:normAutofit fontScale="92500"/>
          </a:bodyPr>
          <a:lstStyle/>
          <a:p>
            <a:r>
              <a:rPr lang="en-US" sz="1600" dirty="0"/>
              <a:t>Original recording: Laura Rivers, </a:t>
            </a:r>
          </a:p>
          <a:p>
            <a:pPr marL="0" indent="0">
              <a:buNone/>
            </a:pPr>
            <a:r>
              <a:rPr lang="en-US" sz="1600" dirty="0"/>
              <a:t>		John’s Island, South Carolina early 1960’s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That's Alright clip">
            <a:hlinkClick r:id="" action="ppaction://media"/>
            <a:extLst>
              <a:ext uri="{FF2B5EF4-FFF2-40B4-BE49-F238E27FC236}">
                <a16:creationId xmlns:a16="http://schemas.microsoft.com/office/drawing/2014/main" id="{CB6E65F3-1D43-0546-9752-65BBBE06F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9736" y="5848972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677E84-BEB0-1B42-B637-2936F4206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23" y="2884903"/>
            <a:ext cx="4654559" cy="362592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698F33-C332-EB4B-9011-FCBC397ED346}"/>
              </a:ext>
            </a:extLst>
          </p:cNvPr>
          <p:cNvSpPr txBox="1">
            <a:spLocks/>
          </p:cNvSpPr>
          <p:nvPr/>
        </p:nvSpPr>
        <p:spPr>
          <a:xfrm>
            <a:off x="6449144" y="2321339"/>
            <a:ext cx="4932854" cy="87464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en-US" dirty="0"/>
              <a:t>Version by </a:t>
            </a:r>
            <a:r>
              <a:rPr lang="en-US" dirty="0" err="1"/>
              <a:t>Hålkan</a:t>
            </a:r>
            <a:r>
              <a:rPr lang="en-US" dirty="0"/>
              <a:t> </a:t>
            </a:r>
            <a:r>
              <a:rPr lang="en-US" dirty="0" err="1"/>
              <a:t>Hellström</a:t>
            </a:r>
            <a:r>
              <a:rPr lang="en-US" dirty="0"/>
              <a:t>, Sweden (2016)</a:t>
            </a:r>
          </a:p>
        </p:txBody>
      </p:sp>
      <p:pic>
        <p:nvPicPr>
          <p:cNvPr id="9" name="Du gamla (That's Alright Since My Soul Got A Seat Up In The Kingdom)">
            <a:hlinkClick r:id="" action="ppaction://media"/>
            <a:extLst>
              <a:ext uri="{FF2B5EF4-FFF2-40B4-BE49-F238E27FC236}">
                <a16:creationId xmlns:a16="http://schemas.microsoft.com/office/drawing/2014/main" id="{DA3042E7-4E30-164C-893F-92B3C2E771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4539" y="5848972"/>
            <a:ext cx="812800" cy="81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AAA31D-0028-C541-8015-AEBB0E0F4F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2344" y="3173461"/>
            <a:ext cx="4526454" cy="304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4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4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82B64-7690-2F4A-9BA4-39071C619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Attentive Listening: </a:t>
            </a:r>
            <a:r>
              <a:rPr lang="en-US" dirty="0" err="1"/>
              <a:t>Ranky</a:t>
            </a:r>
            <a:r>
              <a:rPr lang="en-US" dirty="0"/>
              <a:t> </a:t>
            </a:r>
            <a:r>
              <a:rPr lang="en-US" dirty="0" err="1"/>
              <a:t>Tanky</a:t>
            </a:r>
            <a:r>
              <a:rPr lang="en-US" dirty="0"/>
              <a:t>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A8E8-A46C-7C4E-BA30-1D97F756C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6470111" cy="3941121"/>
          </a:xfrm>
        </p:spPr>
        <p:txBody>
          <a:bodyPr/>
          <a:lstStyle/>
          <a:p>
            <a:r>
              <a:rPr lang="en-US" dirty="0" err="1"/>
              <a:t>Ranky</a:t>
            </a:r>
            <a:r>
              <a:rPr lang="en-US" dirty="0"/>
              <a:t> </a:t>
            </a:r>
            <a:r>
              <a:rPr lang="en-US" dirty="0" err="1"/>
              <a:t>Tanky</a:t>
            </a:r>
            <a:r>
              <a:rPr lang="en-US" dirty="0"/>
              <a:t> - </a:t>
            </a:r>
            <a:r>
              <a:rPr lang="en-US" dirty="0">
                <a:hlinkClick r:id="rId2"/>
              </a:rPr>
              <a:t>"That's Alright" - Luck Highwater Sessions</a:t>
            </a:r>
            <a:endParaRPr lang="en-US" dirty="0"/>
          </a:p>
          <a:p>
            <a:r>
              <a:rPr lang="en-US" dirty="0"/>
              <a:t>Guiding questions: </a:t>
            </a:r>
          </a:p>
          <a:p>
            <a:pPr lvl="1"/>
            <a:r>
              <a:rPr lang="en-US" dirty="0"/>
              <a:t>What elements of the music have been changed in this version? </a:t>
            </a:r>
          </a:p>
          <a:p>
            <a:pPr lvl="1"/>
            <a:r>
              <a:rPr lang="en-US" dirty="0"/>
              <a:t>How many people of color do you see in the audience? </a:t>
            </a:r>
          </a:p>
          <a:p>
            <a:pPr lvl="1"/>
            <a:r>
              <a:rPr lang="en-US" dirty="0"/>
              <a:t>What is the behavior of the audience? Are they an active or a passive audience? </a:t>
            </a:r>
          </a:p>
          <a:p>
            <a:pPr lvl="1"/>
            <a:r>
              <a:rPr lang="en-US" dirty="0"/>
              <a:t>How does this version make you feel as compared to the original? To </a:t>
            </a:r>
            <a:r>
              <a:rPr lang="en-US" dirty="0" err="1"/>
              <a:t>Hellstrom’s</a:t>
            </a:r>
            <a:r>
              <a:rPr lang="en-US" dirty="0"/>
              <a:t> version?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CAD63-96CE-7C40-B047-735C7AE6C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847" y="2907963"/>
            <a:ext cx="3633683" cy="25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83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E9F697-E163-4346-8EC0-9B797E83A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1" y="865972"/>
            <a:ext cx="7672291" cy="497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72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29A89-AD33-6340-A43B-2A325441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Recording: Khalil White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2652B-1D53-0942-A784-664728D79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6294265" cy="3897159"/>
          </a:xfrm>
        </p:spPr>
        <p:txBody>
          <a:bodyPr>
            <a:normAutofit fontScale="92500"/>
          </a:bodyPr>
          <a:lstStyle/>
          <a:p>
            <a:r>
              <a:rPr lang="en-US" dirty="0">
                <a:hlinkClick r:id="rId2"/>
              </a:rPr>
              <a:t>That's Alright Since I Know I Got A Seat In The Kingdom </a:t>
            </a:r>
            <a:r>
              <a:rPr lang="en-US" dirty="0"/>
              <a:t>- Kahlil White</a:t>
            </a:r>
          </a:p>
          <a:p>
            <a:r>
              <a:rPr lang="en-US" dirty="0"/>
              <a:t>Guiding questions: </a:t>
            </a:r>
          </a:p>
          <a:p>
            <a:pPr lvl="1"/>
            <a:r>
              <a:rPr lang="en-US" dirty="0"/>
              <a:t>What elements of the music have been changed in this version? </a:t>
            </a:r>
          </a:p>
          <a:p>
            <a:pPr lvl="1"/>
            <a:r>
              <a:rPr lang="en-US" dirty="0"/>
              <a:t>How many people of color do you see in the audience? </a:t>
            </a:r>
          </a:p>
          <a:p>
            <a:pPr lvl="1"/>
            <a:r>
              <a:rPr lang="en-US" dirty="0"/>
              <a:t>What is the behavior of the audience? Are they an active or a passive audience? </a:t>
            </a:r>
          </a:p>
          <a:p>
            <a:pPr lvl="1"/>
            <a:r>
              <a:rPr lang="en-US" dirty="0"/>
              <a:t>How does this version make you feel as compared to the original? To </a:t>
            </a:r>
            <a:r>
              <a:rPr lang="en-US" dirty="0" err="1"/>
              <a:t>Hellstrom’s</a:t>
            </a:r>
            <a:r>
              <a:rPr lang="en-US" dirty="0"/>
              <a:t> version? To </a:t>
            </a:r>
            <a:r>
              <a:rPr lang="en-US" dirty="0" err="1"/>
              <a:t>Ranky</a:t>
            </a:r>
            <a:r>
              <a:rPr lang="en-US" dirty="0"/>
              <a:t> </a:t>
            </a:r>
            <a:r>
              <a:rPr lang="en-US" dirty="0" err="1"/>
              <a:t>Tanky’s</a:t>
            </a:r>
            <a:r>
              <a:rPr lang="en-US" dirty="0"/>
              <a:t> version? </a:t>
            </a:r>
          </a:p>
          <a:p>
            <a:pPr lvl="1"/>
            <a:r>
              <a:rPr lang="en-US" dirty="0"/>
              <a:t>Was there anything about this video that surprised you?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02124-876A-0946-9C54-D231F3262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635" y="2850784"/>
            <a:ext cx="4540634" cy="238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16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600A5-D684-EA48-A4FC-A2D8C00E6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Enactive Listening: Bass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4FBE1-5D01-804C-9569-154A03508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1" y="2222287"/>
            <a:ext cx="10432385" cy="1422061"/>
          </a:xfrm>
        </p:spPr>
        <p:txBody>
          <a:bodyPr>
            <a:normAutofit/>
          </a:bodyPr>
          <a:lstStyle/>
          <a:p>
            <a:r>
              <a:rPr lang="en-US" dirty="0"/>
              <a:t>As cellos/basses play the bass line, sing the chorus of the song with Ms. Mathewson a few times. </a:t>
            </a:r>
          </a:p>
          <a:p>
            <a:r>
              <a:rPr lang="en-US" dirty="0"/>
              <a:t>Directions to play: Outside stand players will play </a:t>
            </a:r>
            <a:r>
              <a:rPr lang="en-US" dirty="0" err="1"/>
              <a:t>arco</a:t>
            </a:r>
            <a:r>
              <a:rPr lang="en-US" dirty="0"/>
              <a:t> while inside stand players will play pizzicato.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C12C79-9C0E-4A4F-994A-D662358AD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523" y="3851137"/>
            <a:ext cx="92329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46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11053-81F6-FC40-B076-9887D4C12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Creating: Let’s Improvise!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F534A-532D-1242-A046-BC185AD91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8"/>
            <a:ext cx="10554574" cy="1832878"/>
          </a:xfrm>
        </p:spPr>
        <p:txBody>
          <a:bodyPr/>
          <a:lstStyle/>
          <a:p>
            <a:r>
              <a:rPr lang="en-US" dirty="0"/>
              <a:t>Cellos and Basses continue to play bass line. </a:t>
            </a:r>
          </a:p>
          <a:p>
            <a:r>
              <a:rPr lang="en-US" dirty="0"/>
              <a:t>Violins/Violas will play through the melody 	</a:t>
            </a:r>
          </a:p>
          <a:p>
            <a:pPr lvl="1"/>
            <a:r>
              <a:rPr lang="en-US" dirty="0"/>
              <a:t>Experiment with different rhythms—for example, all first violins will change the melody to eighth notes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85105-E964-C549-AAA7-49C315617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242" y="4043664"/>
            <a:ext cx="4347541" cy="1187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E82DF-4ABE-464E-BB99-E70FC5762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243" y="5249488"/>
            <a:ext cx="4347541" cy="1375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99355B-2B90-BD48-91E0-42B002365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48" y="4179017"/>
            <a:ext cx="6224657" cy="175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62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F003E-1E8C-9348-97F4-39C2ED2E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Creating: A Reassuring Song 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A9689-5CBA-D542-9696-369B2A107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song “That’s Alright” has this kind of structure for the verse: </a:t>
            </a:r>
          </a:p>
          <a:p>
            <a:pPr lvl="1"/>
            <a:r>
              <a:rPr lang="en-US" dirty="0"/>
              <a:t>Hush </a:t>
            </a:r>
            <a:r>
              <a:rPr lang="en-US" dirty="0" err="1"/>
              <a:t>lil</a:t>
            </a:r>
            <a:r>
              <a:rPr lang="en-US" dirty="0"/>
              <a:t>' baby, Don't you </a:t>
            </a:r>
            <a:r>
              <a:rPr lang="en-US" b="1" dirty="0"/>
              <a:t>cry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You know your mother been born to </a:t>
            </a:r>
            <a:r>
              <a:rPr lang="en-US" b="1" dirty="0"/>
              <a:t>die,</a:t>
            </a:r>
            <a:br>
              <a:rPr lang="en-US" dirty="0"/>
            </a:br>
            <a:r>
              <a:rPr lang="en-US" dirty="0"/>
              <a:t>Since my soul's got a seat up in the kingdom </a:t>
            </a:r>
          </a:p>
          <a:p>
            <a:pPr marL="457200" lvl="1" indent="0">
              <a:buNone/>
            </a:pPr>
            <a:r>
              <a:rPr lang="en-US" dirty="0"/>
              <a:t>	that's all right.</a:t>
            </a:r>
          </a:p>
          <a:p>
            <a:pPr lvl="1"/>
            <a:r>
              <a:rPr lang="en-US" dirty="0"/>
              <a:t>(AABC) </a:t>
            </a:r>
          </a:p>
          <a:p>
            <a:r>
              <a:rPr lang="en-US" dirty="0"/>
              <a:t>Fill in the blanks: __________________________, _________________________, Since my soul's got a seat up in the kingdom that's all right.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42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1BCB2-A5EA-CA48-AC0C-63032A576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Creating: Going Further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AE5AB-8309-CD43-B5E6-17FCE459C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 to this point, we’ve looked at songs that serve three main purposes: </a:t>
            </a:r>
          </a:p>
          <a:p>
            <a:pPr lvl="1"/>
            <a:r>
              <a:rPr lang="en-US" dirty="0"/>
              <a:t>Communicating Directions </a:t>
            </a:r>
          </a:p>
          <a:p>
            <a:pPr lvl="1"/>
            <a:r>
              <a:rPr lang="en-US" dirty="0"/>
              <a:t>Story Telling</a:t>
            </a:r>
          </a:p>
          <a:p>
            <a:pPr lvl="1"/>
            <a:r>
              <a:rPr lang="en-US" dirty="0"/>
              <a:t>Reassuring/Comforting </a:t>
            </a:r>
          </a:p>
          <a:p>
            <a:r>
              <a:rPr lang="en-US" dirty="0"/>
              <a:t>Come up with some song ideas for one of the three categories. </a:t>
            </a:r>
          </a:p>
          <a:p>
            <a:pPr lvl="1"/>
            <a:r>
              <a:rPr lang="en-US" dirty="0"/>
              <a:t>What kind of story would you tell in a song? </a:t>
            </a:r>
          </a:p>
          <a:p>
            <a:pPr lvl="1"/>
            <a:r>
              <a:rPr lang="en-US" dirty="0"/>
              <a:t>What’s a task with instructions that would make a good song? </a:t>
            </a:r>
          </a:p>
          <a:p>
            <a:pPr lvl="1"/>
            <a:r>
              <a:rPr lang="en-US" dirty="0"/>
              <a:t>How would you reassure someone through a song?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34AA84-965F-5E41-A556-A90F56357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C0511-BCC8-C840-A08E-D68017CC31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marianathecellist@gmail.com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Thanks for coming along on the journey with me! </a:t>
            </a:r>
          </a:p>
        </p:txBody>
      </p:sp>
    </p:spTree>
    <p:extLst>
      <p:ext uri="{BB962C8B-B14F-4D97-AF65-F5344CB8AC3E}">
        <p14:creationId xmlns:p14="http://schemas.microsoft.com/office/powerpoint/2010/main" val="2495008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18F4E-029A-5A4F-ADF3-909C04D72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Carolina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5B39A-0BA4-2D43-816E-83B648FBB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11" y="2435114"/>
            <a:ext cx="9001032" cy="48123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Estimated population – 4,774,839 (2013, 24th largest state)</a:t>
            </a:r>
          </a:p>
          <a:p>
            <a:r>
              <a:rPr lang="en-US" dirty="0"/>
              <a:t>Capital City: Columbia</a:t>
            </a:r>
          </a:p>
          <a:p>
            <a:r>
              <a:rPr lang="en-US" dirty="0"/>
              <a:t>Town with smallest population – </a:t>
            </a:r>
            <a:r>
              <a:rPr lang="en-US" dirty="0" err="1"/>
              <a:t>Jenkinsville</a:t>
            </a:r>
            <a:r>
              <a:rPr lang="en-US" dirty="0"/>
              <a:t> - 45 (2012)</a:t>
            </a:r>
          </a:p>
          <a:p>
            <a:r>
              <a:rPr lang="en-US" dirty="0"/>
              <a:t>History </a:t>
            </a:r>
          </a:p>
          <a:p>
            <a:pPr lvl="1"/>
            <a:r>
              <a:rPr lang="en-US" dirty="0"/>
              <a:t>Named after King Charles I in 1629</a:t>
            </a:r>
          </a:p>
          <a:p>
            <a:pPr lvl="1"/>
            <a:r>
              <a:rPr lang="en-US" dirty="0"/>
              <a:t>First English settlement was named Charles Town in 1670 and later became known as “Charleston”—went on to become one of the most prominent ports in the southern U.S. </a:t>
            </a:r>
          </a:p>
          <a:p>
            <a:pPr lvl="1"/>
            <a:r>
              <a:rPr lang="en-US" dirty="0"/>
              <a:t>Split from North Carolina in </a:t>
            </a:r>
          </a:p>
          <a:p>
            <a:pPr lvl="1"/>
            <a:r>
              <a:rPr lang="en-US" dirty="0"/>
              <a:t>Was the first state to secede from the Union in 1860</a:t>
            </a:r>
          </a:p>
          <a:p>
            <a:r>
              <a:rPr lang="en-US" dirty="0"/>
              <a:t>Leading agricultural products – Broilers, turkeys, greenhouse nurseries, cotton, corn, cattle, soybeans, peanuts, eggs, and wheat (2015)</a:t>
            </a:r>
          </a:p>
          <a:p>
            <a:r>
              <a:rPr lang="en-US" dirty="0"/>
              <a:t>“The Palmetto State”</a:t>
            </a:r>
          </a:p>
          <a:p>
            <a:r>
              <a:rPr lang="en-US" dirty="0"/>
              <a:t>State Flower: Yellow Jessamine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6832E-63B0-B34F-97B2-E40D55200FFC}"/>
              </a:ext>
            </a:extLst>
          </p:cNvPr>
          <p:cNvSpPr txBox="1"/>
          <p:nvPr/>
        </p:nvSpPr>
        <p:spPr>
          <a:xfrm>
            <a:off x="8449733" y="6234668"/>
            <a:ext cx="357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https://www.sciway.net/facts/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BBEA1-26A2-BF46-A753-3CD7F6772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557" y="862305"/>
            <a:ext cx="2057400" cy="205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61A21-772C-2743-88D2-31956DD32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038" y="1925638"/>
            <a:ext cx="2030411" cy="2034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C6BF60-D539-4548-ADE0-FB5DE3D0E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0557" y="3052698"/>
            <a:ext cx="2057400" cy="20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93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030BA-9BE8-544F-9E99-17300BB48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the Sea Islands?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F5C10-5E19-DE4C-9EFD-FF9FB65BC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80" y="2364317"/>
            <a:ext cx="5118886" cy="3825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013CA-0C97-E949-9D9F-48DF91CD7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534" y="2364317"/>
            <a:ext cx="38100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28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D46100-4A44-BD4F-B4CB-F757FA1A3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”Gullah”?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607C9A-351B-E842-917E-B1CD82790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6218" y="5871096"/>
            <a:ext cx="5819561" cy="872605"/>
          </a:xfrm>
        </p:spPr>
        <p:txBody>
          <a:bodyPr/>
          <a:lstStyle/>
          <a:p>
            <a:r>
              <a:rPr lang="en-US" dirty="0">
                <a:hlinkClick r:id="rId2"/>
              </a:rPr>
              <a:t>Video from Beaufort Historical Culture Website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E3F7C-EA19-6641-AFC9-F45CA36BE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432" y="2336403"/>
            <a:ext cx="6901962" cy="365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14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808E-ECB6-7241-B9E5-02957BB43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Atlantic Slave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172BF-F5A5-FE4F-80F9-D0FF57FFE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4870888" cy="3636511"/>
          </a:xfrm>
        </p:spPr>
        <p:txBody>
          <a:bodyPr/>
          <a:lstStyle/>
          <a:p>
            <a:r>
              <a:rPr lang="en-US" dirty="0">
                <a:hlinkClick r:id="rId2"/>
              </a:rPr>
              <a:t>The Atlantic slave trade: What too few textbooks told you - Anthony Hazard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AE041-38E5-8042-B021-E36EF47D3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061103"/>
            <a:ext cx="5793012" cy="44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07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2E477-2786-294C-8FC9-7DB8A1D0E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Gullah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5E9D4-C3DD-4F40-8662-FE2B30ECF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7737459" cy="363651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Gullah is a “creole” language meaning that it evolved by mixing English with the native languages of the slaves that were brought to work on the plantations. </a:t>
            </a:r>
          </a:p>
          <a:p>
            <a:r>
              <a:rPr lang="en-US" dirty="0"/>
              <a:t>Most of the vocabulary is derived from English, but there are some words that have African origins. </a:t>
            </a:r>
          </a:p>
          <a:p>
            <a:pPr lvl="1"/>
            <a:r>
              <a:rPr lang="en-US" dirty="0"/>
              <a:t>Example: </a:t>
            </a:r>
            <a:r>
              <a:rPr lang="en-US" i="1" dirty="0" err="1"/>
              <a:t>oonuh</a:t>
            </a:r>
            <a:r>
              <a:rPr lang="en-US" dirty="0"/>
              <a:t> ("you [plural]"), </a:t>
            </a:r>
            <a:r>
              <a:rPr lang="en-US" i="1" dirty="0" err="1"/>
              <a:t>nyam</a:t>
            </a:r>
            <a:r>
              <a:rPr lang="en-US" dirty="0"/>
              <a:t> ("eat"), </a:t>
            </a:r>
            <a:r>
              <a:rPr lang="en-US" i="1" dirty="0" err="1"/>
              <a:t>buckruh</a:t>
            </a:r>
            <a:r>
              <a:rPr lang="en-US" dirty="0"/>
              <a:t> ("white man"), </a:t>
            </a:r>
            <a:r>
              <a:rPr lang="en-US" i="1" dirty="0" err="1"/>
              <a:t>pojo</a:t>
            </a:r>
            <a:r>
              <a:rPr lang="en-US" dirty="0"/>
              <a:t> ("</a:t>
            </a:r>
            <a:r>
              <a:rPr lang="en-US" dirty="0">
                <a:hlinkClick r:id="rId2" tooltip="Heron"/>
              </a:rPr>
              <a:t>heron</a:t>
            </a:r>
            <a:r>
              <a:rPr lang="en-US" dirty="0"/>
              <a:t>"), </a:t>
            </a:r>
            <a:r>
              <a:rPr lang="en-US" i="1" dirty="0" err="1"/>
              <a:t>swonguh</a:t>
            </a:r>
            <a:r>
              <a:rPr lang="en-US" dirty="0"/>
              <a:t> ("proud") and </a:t>
            </a:r>
            <a:r>
              <a:rPr lang="en-US" i="1" dirty="0"/>
              <a:t>benne</a:t>
            </a:r>
            <a:r>
              <a:rPr lang="en-US" dirty="0"/>
              <a:t> ("</a:t>
            </a:r>
            <a:r>
              <a:rPr lang="en-US" dirty="0">
                <a:hlinkClick r:id="rId3" tooltip="Sesame"/>
              </a:rPr>
              <a:t>sesame</a:t>
            </a:r>
            <a:r>
              <a:rPr lang="en-US" dirty="0"/>
              <a:t>")</a:t>
            </a:r>
          </a:p>
          <a:p>
            <a:r>
              <a:rPr lang="en-US" dirty="0"/>
              <a:t>Today, Gullah is spoken by about 5,000 people in coastal South Carolina and Georgia</a:t>
            </a:r>
          </a:p>
          <a:p>
            <a:r>
              <a:rPr lang="en-US" dirty="0"/>
              <a:t>Has been stigmatized for a long time, often associated with “uncultured” or “uneducated speech.” </a:t>
            </a:r>
          </a:p>
          <a:p>
            <a:pPr lvl="1"/>
            <a:r>
              <a:rPr lang="en-US" dirty="0"/>
              <a:t>Has been revitalized over the last 20 years and more people are speaking it, learning it, teaching it, and promoting its cultural importance.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F0FD9-C5D4-8140-BFC3-E39A2A9E8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795" y="2222287"/>
            <a:ext cx="3151978" cy="31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95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930DA-3837-3A49-9124-876FEA60B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voice from the Gullah Community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D2947-6E74-D648-B735-237A3E581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49" y="2379133"/>
            <a:ext cx="94107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10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A570B-DD51-7943-9E7D-C49D3ACF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8" y="860426"/>
            <a:ext cx="10571998" cy="970450"/>
          </a:xfrm>
        </p:spPr>
        <p:txBody>
          <a:bodyPr/>
          <a:lstStyle/>
          <a:p>
            <a:r>
              <a:rPr lang="en-US" sz="3200" dirty="0"/>
              <a:t>Sound clip of Queen Marquetta </a:t>
            </a:r>
            <a:r>
              <a:rPr lang="en-US" sz="3200" dirty="0" err="1"/>
              <a:t>Goodwine</a:t>
            </a:r>
            <a:r>
              <a:rPr lang="en-US" sz="3200" dirty="0"/>
              <a:t> singing and speaking at a cultural advocacy event in North Carolina</a:t>
            </a:r>
          </a:p>
        </p:txBody>
      </p:sp>
      <p:pic>
        <p:nvPicPr>
          <p:cNvPr id="4" name="Queen Quette-Gullah Geechee Queen">
            <a:hlinkClick r:id="" action="ppaction://media"/>
            <a:extLst>
              <a:ext uri="{FF2B5EF4-FFF2-40B4-BE49-F238E27FC236}">
                <a16:creationId xmlns:a16="http://schemas.microsoft.com/office/drawing/2014/main" id="{D8587924-CEFE-B046-B03B-B850F85A58E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84323" y="5005389"/>
            <a:ext cx="812800" cy="8128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B2C818-00EE-2F4B-B948-3CC17253D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296" y="2072833"/>
            <a:ext cx="4675982" cy="46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8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704</TotalTime>
  <Words>1283</Words>
  <Application>Microsoft Macintosh PowerPoint</Application>
  <PresentationFormat>Widescreen</PresentationFormat>
  <Paragraphs>153</Paragraphs>
  <Slides>25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Century Gothic</vt:lpstr>
      <vt:lpstr>Wingdings 2</vt:lpstr>
      <vt:lpstr>Quotable</vt:lpstr>
      <vt:lpstr>Gullah Culture and the Music of Lowcountry South Carolina &amp; Georgia Sea Islands</vt:lpstr>
      <vt:lpstr>PowerPoint Presentation</vt:lpstr>
      <vt:lpstr>South Carolina Facts</vt:lpstr>
      <vt:lpstr>Where are the Sea Islands?</vt:lpstr>
      <vt:lpstr>What is ”Gullah”?</vt:lpstr>
      <vt:lpstr>The Atlantic Slave Trade</vt:lpstr>
      <vt:lpstr>Gullah Language</vt:lpstr>
      <vt:lpstr>A voice from the Gullah Community</vt:lpstr>
      <vt:lpstr>Sound clip of Queen Marquetta Goodwine singing and speaking at a cultural advocacy event in North Carolina</vt:lpstr>
      <vt:lpstr>Gullah Visual Art</vt:lpstr>
      <vt:lpstr>Gullah FOOD! </vt:lpstr>
      <vt:lpstr>Gullah/Geechee Music</vt:lpstr>
      <vt:lpstr>Ring Play: “Little Johnny Brown” </vt:lpstr>
      <vt:lpstr>How to Play</vt:lpstr>
      <vt:lpstr>Attentive Listening: “Talking Bout a Good Time”</vt:lpstr>
      <vt:lpstr>Engaged Listening: “Talking ‘Bout a Good Time”</vt:lpstr>
      <vt:lpstr>That’s Alright (Since I know I got a seat up in the Kingdom) </vt:lpstr>
      <vt:lpstr>Attentive Listening </vt:lpstr>
      <vt:lpstr>Attentive Listening: Ranky Tanky Version</vt:lpstr>
      <vt:lpstr>Field Recording: Khalil White</vt:lpstr>
      <vt:lpstr>Enactive Listening: Bass line</vt:lpstr>
      <vt:lpstr>Creating: Let’s Improvise! </vt:lpstr>
      <vt:lpstr>Creating: A Reassuring Song Verse</vt:lpstr>
      <vt:lpstr>Creating: Going Further</vt:lpstr>
      <vt:lpstr>Questions?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Attentive Listening </dc:title>
  <dc:creator>Microsoft Office User</dc:creator>
  <cp:lastModifiedBy>Microsoft Office User</cp:lastModifiedBy>
  <cp:revision>37</cp:revision>
  <dcterms:created xsi:type="dcterms:W3CDTF">2020-04-29T01:53:06Z</dcterms:created>
  <dcterms:modified xsi:type="dcterms:W3CDTF">2020-06-01T17:51:34Z</dcterms:modified>
</cp:coreProperties>
</file>